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511" r:id="rId1"/>
  </p:sldMasterIdLst>
  <p:sldIdLst>
    <p:sldId id="267" r:id="rId2"/>
    <p:sldId id="268" r:id="rId3"/>
    <p:sldId id="259" r:id="rId4"/>
    <p:sldId id="282" r:id="rId5"/>
    <p:sldId id="260" r:id="rId6"/>
    <p:sldId id="284" r:id="rId7"/>
    <p:sldId id="263" r:id="rId8"/>
    <p:sldId id="262" r:id="rId9"/>
    <p:sldId id="264" r:id="rId10"/>
    <p:sldId id="269" r:id="rId11"/>
    <p:sldId id="258" r:id="rId12"/>
    <p:sldId id="266" r:id="rId13"/>
    <p:sldId id="281" r:id="rId14"/>
    <p:sldId id="272"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66" d="100"/>
          <a:sy n="66" d="100"/>
        </p:scale>
        <p:origin x="1330" y="49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2.jpeg>
</file>

<file path=ppt/media/image3.pn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3D952C2E-5F28-4FE6-A682-E93139219D6C}"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87931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F0A6DE-899B-47C6-B148-A0FCA18F1645}" type="datetimeFigureOut">
              <a:rPr lang="en-US" smtClean="0"/>
              <a:t>3/24/2021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952C2E-5F28-4FE6-A682-E93139219D6C}" type="slidenum">
              <a:rPr lang="en-US" smtClean="0"/>
              <a:t>‹#›</a:t>
            </a:fld>
            <a:endParaRPr lang="en-US"/>
          </a:p>
        </p:txBody>
      </p:sp>
    </p:spTree>
    <p:extLst>
      <p:ext uri="{BB962C8B-B14F-4D97-AF65-F5344CB8AC3E}">
        <p14:creationId xmlns:p14="http://schemas.microsoft.com/office/powerpoint/2010/main" val="2841194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952C2E-5F28-4FE6-A682-E93139219D6C}"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68007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952C2E-5F28-4FE6-A682-E93139219D6C}"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56757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952C2E-5F28-4FE6-A682-E93139219D6C}" type="slidenum">
              <a:rPr lang="en-US" smtClean="0"/>
              <a:t>‹#›</a:t>
            </a:fld>
            <a:endParaRPr lang="en-US"/>
          </a:p>
        </p:txBody>
      </p:sp>
    </p:spTree>
    <p:extLst>
      <p:ext uri="{BB962C8B-B14F-4D97-AF65-F5344CB8AC3E}">
        <p14:creationId xmlns:p14="http://schemas.microsoft.com/office/powerpoint/2010/main" val="13617608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952C2E-5F28-4FE6-A682-E93139219D6C}"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353184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952C2E-5F28-4FE6-A682-E93139219D6C}"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95131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952C2E-5F28-4FE6-A682-E93139219D6C}"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954378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952C2E-5F28-4FE6-A682-E93139219D6C}"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23428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952C2E-5F28-4FE6-A682-E93139219D6C}" type="slidenum">
              <a:rPr lang="en-US" smtClean="0"/>
              <a:t>‹#›</a:t>
            </a:fld>
            <a:endParaRPr lang="en-US"/>
          </a:p>
        </p:txBody>
      </p:sp>
    </p:spTree>
    <p:extLst>
      <p:ext uri="{BB962C8B-B14F-4D97-AF65-F5344CB8AC3E}">
        <p14:creationId xmlns:p14="http://schemas.microsoft.com/office/powerpoint/2010/main" val="1542247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F0A6DE-899B-47C6-B148-A0FCA18F1645}" type="datetimeFigureOut">
              <a:rPr lang="en-US" smtClean="0"/>
              <a:t>3/24/2021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952C2E-5F28-4FE6-A682-E93139219D6C}"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92642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AF0A6DE-899B-47C6-B148-A0FCA18F1645}" type="datetimeFigureOut">
              <a:rPr lang="en-US" smtClean="0"/>
              <a:t>3/24/2021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952C2E-5F28-4FE6-A682-E93139219D6C}" type="slidenum">
              <a:rPr lang="en-US" smtClean="0"/>
              <a:t>‹#›</a:t>
            </a:fld>
            <a:endParaRPr lang="en-US"/>
          </a:p>
        </p:txBody>
      </p:sp>
    </p:spTree>
    <p:extLst>
      <p:ext uri="{BB962C8B-B14F-4D97-AF65-F5344CB8AC3E}">
        <p14:creationId xmlns:p14="http://schemas.microsoft.com/office/powerpoint/2010/main" val="2306400239"/>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AF0A6DE-899B-47C6-B148-A0FCA18F1645}" type="datetimeFigureOut">
              <a:rPr lang="en-US" smtClean="0"/>
              <a:t>3/24/2021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952C2E-5F28-4FE6-A682-E93139219D6C}"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6885491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F0A6DE-899B-47C6-B148-A0FCA18F1645}" type="datetimeFigureOut">
              <a:rPr lang="en-US" smtClean="0"/>
              <a:t>3/24/2021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952C2E-5F28-4FE6-A682-E93139219D6C}"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67743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F0A6DE-899B-47C6-B148-A0FCA18F1645}" type="datetimeFigureOut">
              <a:rPr lang="en-US" smtClean="0"/>
              <a:t>3/24/2021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952C2E-5F28-4FE6-A682-E93139219D6C}" type="slidenum">
              <a:rPr lang="en-US" smtClean="0"/>
              <a:t>‹#›</a:t>
            </a:fld>
            <a:endParaRPr lang="en-US"/>
          </a:p>
        </p:txBody>
      </p:sp>
    </p:spTree>
    <p:extLst>
      <p:ext uri="{BB962C8B-B14F-4D97-AF65-F5344CB8AC3E}">
        <p14:creationId xmlns:p14="http://schemas.microsoft.com/office/powerpoint/2010/main" val="1366567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F0A6DE-899B-47C6-B148-A0FCA18F1645}" type="datetimeFigureOut">
              <a:rPr lang="en-US" smtClean="0"/>
              <a:t>3/24/2021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952C2E-5F28-4FE6-A682-E93139219D6C}"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5375396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F0A6DE-899B-47C6-B148-A0FCA18F1645}" type="datetimeFigureOut">
              <a:rPr lang="en-US" smtClean="0"/>
              <a:t>3/24/2021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952C2E-5F28-4FE6-A682-E93139219D6C}" type="slidenum">
              <a:rPr lang="en-US" smtClean="0"/>
              <a:t>‹#›</a:t>
            </a:fld>
            <a:endParaRPr lang="en-US"/>
          </a:p>
        </p:txBody>
      </p:sp>
    </p:spTree>
    <p:extLst>
      <p:ext uri="{BB962C8B-B14F-4D97-AF65-F5344CB8AC3E}">
        <p14:creationId xmlns:p14="http://schemas.microsoft.com/office/powerpoint/2010/main" val="1446239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AF0A6DE-899B-47C6-B148-A0FCA18F1645}" type="datetimeFigureOut">
              <a:rPr lang="en-US" smtClean="0"/>
              <a:t>3/24/2021</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D952C2E-5F28-4FE6-A682-E93139219D6C}" type="slidenum">
              <a:rPr lang="en-US" smtClean="0"/>
              <a:t>‹#›</a:t>
            </a:fld>
            <a:endParaRPr lang="en-US"/>
          </a:p>
        </p:txBody>
      </p:sp>
    </p:spTree>
    <p:extLst>
      <p:ext uri="{BB962C8B-B14F-4D97-AF65-F5344CB8AC3E}">
        <p14:creationId xmlns:p14="http://schemas.microsoft.com/office/powerpoint/2010/main" val="1414282160"/>
      </p:ext>
    </p:extLst>
  </p:cSld>
  <p:clrMap bg1="lt1" tx1="dk1" bg2="lt2" tx2="dk2" accent1="accent1" accent2="accent2" accent3="accent3" accent4="accent4" accent5="accent5" accent6="accent6" hlink="hlink" folHlink="folHlink"/>
  <p:sldLayoutIdLst>
    <p:sldLayoutId id="2147484512" r:id="rId1"/>
    <p:sldLayoutId id="2147484513" r:id="rId2"/>
    <p:sldLayoutId id="2147484514" r:id="rId3"/>
    <p:sldLayoutId id="2147484515" r:id="rId4"/>
    <p:sldLayoutId id="2147484516" r:id="rId5"/>
    <p:sldLayoutId id="2147484517" r:id="rId6"/>
    <p:sldLayoutId id="2147484518" r:id="rId7"/>
    <p:sldLayoutId id="2147484519" r:id="rId8"/>
    <p:sldLayoutId id="2147484520" r:id="rId9"/>
    <p:sldLayoutId id="2147484521" r:id="rId10"/>
    <p:sldLayoutId id="2147484522" r:id="rId11"/>
    <p:sldLayoutId id="2147484523" r:id="rId12"/>
    <p:sldLayoutId id="2147484524" r:id="rId13"/>
    <p:sldLayoutId id="2147484525" r:id="rId14"/>
    <p:sldLayoutId id="2147484526" r:id="rId15"/>
    <p:sldLayoutId id="2147484527" r:id="rId16"/>
    <p:sldLayoutId id="2147484528"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T9kgWBmUIRk" TargetMode="External"/><Relationship Id="rId2" Type="http://schemas.openxmlformats.org/officeDocument/2006/relationships/hyperlink" Target="https://www.anaconda.com/products/individual" TargetMode="External"/><Relationship Id="rId1" Type="http://schemas.openxmlformats.org/officeDocument/2006/relationships/slideLayout" Target="../slideLayouts/slideLayout2.xml"/><Relationship Id="rId5" Type="http://schemas.openxmlformats.org/officeDocument/2006/relationships/hyperlink" Target="https://towardsdatascience.com/predict-loan-eligibility-using-machine-learning-models-7a14ef904057" TargetMode="External"/><Relationship Id="rId4" Type="http://schemas.openxmlformats.org/officeDocument/2006/relationships/hyperlink" Target="https://www.kaggle.com/"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 name="TextBox 3">
            <a:extLst>
              <a:ext uri="{FF2B5EF4-FFF2-40B4-BE49-F238E27FC236}">
                <a16:creationId xmlns:a16="http://schemas.microsoft.com/office/drawing/2014/main" id="{E6D3D818-FA42-4A2F-9356-EA646164D6E6}"/>
              </a:ext>
            </a:extLst>
          </p:cNvPr>
          <p:cNvSpPr txBox="1"/>
          <p:nvPr/>
        </p:nvSpPr>
        <p:spPr>
          <a:xfrm>
            <a:off x="6649375" y="2254928"/>
            <a:ext cx="4915270" cy="2308324"/>
          </a:xfrm>
          <a:prstGeom prst="rect">
            <a:avLst/>
          </a:prstGeom>
          <a:ln>
            <a:gradFill>
              <a:gsLst>
                <a:gs pos="20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wrap="square" rtlCol="0">
            <a:spAutoFit/>
          </a:bodyPr>
          <a:lstStyle/>
          <a:p>
            <a:r>
              <a:rPr lang="en-IN" sz="4800" dirty="0">
                <a:latin typeface="Times New Roman" panose="02020603050405020304" pitchFamily="18" charset="0"/>
                <a:cs typeface="Times New Roman" panose="02020603050405020304" pitchFamily="18" charset="0"/>
              </a:rPr>
              <a:t>LOAN ELIGIBILITY PREDICTOR</a:t>
            </a:r>
          </a:p>
        </p:txBody>
      </p:sp>
      <p:pic>
        <p:nvPicPr>
          <p:cNvPr id="3" name="Picture 2">
            <a:extLst>
              <a:ext uri="{FF2B5EF4-FFF2-40B4-BE49-F238E27FC236}">
                <a16:creationId xmlns:a16="http://schemas.microsoft.com/office/drawing/2014/main" id="{97774401-42F1-457E-BE1F-85AF4B677B70}"/>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611340" y="619303"/>
            <a:ext cx="2953305" cy="1517035"/>
          </a:xfrm>
          <a:prstGeom prst="rect">
            <a:avLst/>
          </a:prstGeom>
          <a:noFill/>
          <a:ln>
            <a:noFill/>
          </a:ln>
        </p:spPr>
      </p:pic>
      <p:pic>
        <p:nvPicPr>
          <p:cNvPr id="2050" name="Picture 2" descr="All About Your Loan Eligibility -">
            <a:extLst>
              <a:ext uri="{FF2B5EF4-FFF2-40B4-BE49-F238E27FC236}">
                <a16:creationId xmlns:a16="http://schemas.microsoft.com/office/drawing/2014/main" id="{D281236E-6352-4F9C-AB71-019DA8C9C67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284" r="16951"/>
          <a:stretch/>
        </p:blipFill>
        <p:spPr bwMode="auto">
          <a:xfrm>
            <a:off x="745724" y="1731146"/>
            <a:ext cx="5903651" cy="35421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841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8524C-3EBA-4232-B071-2912149EB07F}"/>
              </a:ext>
            </a:extLst>
          </p:cNvPr>
          <p:cNvSpPr>
            <a:spLocks noGrp="1"/>
          </p:cNvSpPr>
          <p:nvPr>
            <p:ph type="title"/>
          </p:nvPr>
        </p:nvSpPr>
        <p:spPr/>
        <p:txBody>
          <a:bodyPr>
            <a:normAutofit/>
          </a:bodyPr>
          <a:lstStyle/>
          <a:p>
            <a:r>
              <a:rPr lang="en-US" sz="3600" dirty="0">
                <a:latin typeface="Times New Roman" panose="02020603050405020304" pitchFamily="18" charset="0"/>
                <a:cs typeface="Times New Roman" panose="02020603050405020304" pitchFamily="18" charset="0"/>
              </a:rPr>
              <a:t>REQUIRMENT GATHERING TECHNIQUE USED</a:t>
            </a:r>
            <a:endParaRPr lang="en-IN" sz="3600" dirty="0"/>
          </a:p>
        </p:txBody>
      </p:sp>
      <p:sp>
        <p:nvSpPr>
          <p:cNvPr id="3" name="Content Placeholder 2">
            <a:extLst>
              <a:ext uri="{FF2B5EF4-FFF2-40B4-BE49-F238E27FC236}">
                <a16:creationId xmlns:a16="http://schemas.microsoft.com/office/drawing/2014/main" id="{2C6FDB26-04A0-4B8C-9AF7-90DE857E3248}"/>
              </a:ext>
            </a:extLst>
          </p:cNvPr>
          <p:cNvSpPr>
            <a:spLocks noGrp="1"/>
          </p:cNvSpPr>
          <p:nvPr>
            <p:ph idx="1"/>
          </p:nvPr>
        </p:nvSpPr>
        <p:spPr>
          <a:xfrm>
            <a:off x="896645" y="2556932"/>
            <a:ext cx="10422384" cy="3318936"/>
          </a:xfrm>
        </p:spPr>
        <p:txBody>
          <a:bodyPr>
            <a:normAutofit fontScale="62500" lnSpcReduction="20000"/>
          </a:bodyPr>
          <a:lstStyle/>
          <a:p>
            <a:pPr algn="l"/>
            <a:r>
              <a:rPr lang="en-US" sz="2900" dirty="0">
                <a:solidFill>
                  <a:srgbClr val="292929"/>
                </a:solidFill>
                <a:latin typeface="Times New Roman" panose="02020603050405020304" pitchFamily="18" charset="0"/>
                <a:cs typeface="Times New Roman" panose="02020603050405020304" pitchFamily="18" charset="0"/>
              </a:rPr>
              <a:t>Libraries Used in the Project</a:t>
            </a:r>
          </a:p>
          <a:p>
            <a:pPr marL="0" indent="0" algn="l">
              <a:buNone/>
            </a:pPr>
            <a:endParaRPr lang="en-US" sz="2900" dirty="0">
              <a:solidFill>
                <a:srgbClr val="292929"/>
              </a:solidFill>
              <a:latin typeface="Times New Roman" panose="02020603050405020304" pitchFamily="18" charset="0"/>
              <a:cs typeface="Times New Roman" panose="02020603050405020304" pitchFamily="18" charset="0"/>
            </a:endParaRPr>
          </a:p>
          <a:p>
            <a:pPr marL="514350" indent="-514350" algn="l">
              <a:buFont typeface="+mj-lt"/>
              <a:buAutoNum type="arabicPeriod"/>
            </a:pPr>
            <a:r>
              <a:rPr lang="en-US" sz="2900" b="1" i="0" dirty="0">
                <a:solidFill>
                  <a:srgbClr val="292929"/>
                </a:solidFill>
                <a:effectLst/>
                <a:latin typeface="Times New Roman" panose="02020603050405020304" pitchFamily="18" charset="0"/>
                <a:cs typeface="Times New Roman" panose="02020603050405020304" pitchFamily="18" charset="0"/>
              </a:rPr>
              <a:t>Pandas:</a:t>
            </a:r>
            <a:r>
              <a:rPr lang="en-US" sz="2900" i="0" dirty="0">
                <a:solidFill>
                  <a:srgbClr val="292929"/>
                </a:solidFill>
                <a:effectLst/>
                <a:latin typeface="Times New Roman" panose="02020603050405020304" pitchFamily="18" charset="0"/>
                <a:cs typeface="Times New Roman" panose="02020603050405020304" pitchFamily="18" charset="0"/>
              </a:rPr>
              <a:t> It stands for python data analysis library. It can be used for importing data and creating a python object with rows and columns and can also be used to write data into a file. Using various commands pandas can be used for viewing, selecting, filtering and analyzing data as well.</a:t>
            </a:r>
          </a:p>
          <a:p>
            <a:pPr marL="514350" indent="-514350" algn="l">
              <a:buFont typeface="+mj-lt"/>
              <a:buAutoNum type="arabicPeriod"/>
            </a:pPr>
            <a:r>
              <a:rPr lang="en-US" sz="2900" b="1" i="0" dirty="0">
                <a:solidFill>
                  <a:srgbClr val="292929"/>
                </a:solidFill>
                <a:effectLst/>
                <a:latin typeface="Times New Roman" panose="02020603050405020304" pitchFamily="18" charset="0"/>
                <a:cs typeface="Times New Roman" panose="02020603050405020304" pitchFamily="18" charset="0"/>
              </a:rPr>
              <a:t>NumPy:</a:t>
            </a:r>
            <a:r>
              <a:rPr lang="en-US" sz="2900" i="0" dirty="0">
                <a:solidFill>
                  <a:srgbClr val="292929"/>
                </a:solidFill>
                <a:effectLst/>
                <a:latin typeface="Times New Roman" panose="02020603050405020304" pitchFamily="18" charset="0"/>
                <a:cs typeface="Times New Roman" panose="02020603050405020304" pitchFamily="18" charset="0"/>
              </a:rPr>
              <a:t> </a:t>
            </a:r>
            <a:r>
              <a:rPr lang="en-US" sz="2900" dirty="0">
                <a:solidFill>
                  <a:srgbClr val="292929"/>
                </a:solidFill>
                <a:latin typeface="Times New Roman" panose="02020603050405020304" pitchFamily="18" charset="0"/>
                <a:cs typeface="Times New Roman" panose="02020603050405020304" pitchFamily="18" charset="0"/>
              </a:rPr>
              <a:t>It consists of multidimensional array</a:t>
            </a:r>
            <a:r>
              <a:rPr lang="en-US" sz="2900" i="0" dirty="0">
                <a:solidFill>
                  <a:srgbClr val="292929"/>
                </a:solidFill>
                <a:effectLst/>
                <a:latin typeface="Times New Roman" panose="02020603050405020304" pitchFamily="18" charset="0"/>
                <a:cs typeface="Times New Roman" panose="02020603050405020304" pitchFamily="18" charset="0"/>
              </a:rPr>
              <a:t> as well as matrix data structures. It can be used to perform mathematical operation on array such as statistical and algebraic operations.</a:t>
            </a:r>
          </a:p>
          <a:p>
            <a:pPr marL="514350" indent="-514350" algn="l">
              <a:buFont typeface="+mj-lt"/>
              <a:buAutoNum type="arabicPeriod"/>
            </a:pPr>
            <a:r>
              <a:rPr lang="en-US" sz="2900" b="1" i="0" dirty="0">
                <a:solidFill>
                  <a:srgbClr val="292929"/>
                </a:solidFill>
                <a:effectLst/>
                <a:latin typeface="Times New Roman" panose="02020603050405020304" pitchFamily="18" charset="0"/>
                <a:cs typeface="Times New Roman" panose="02020603050405020304" pitchFamily="18" charset="0"/>
              </a:rPr>
              <a:t>Matplotlib:</a:t>
            </a:r>
            <a:r>
              <a:rPr lang="en-US" sz="2900" i="0" dirty="0">
                <a:solidFill>
                  <a:srgbClr val="292929"/>
                </a:solidFill>
                <a:effectLst/>
                <a:latin typeface="Times New Roman" panose="02020603050405020304" pitchFamily="18" charset="0"/>
                <a:cs typeface="Times New Roman" panose="02020603050405020304" pitchFamily="18" charset="0"/>
              </a:rPr>
              <a:t> it is an amazing visualization library. It can be used to create interactive graphs and charts.</a:t>
            </a:r>
          </a:p>
          <a:p>
            <a:pPr marL="514350" indent="-514350" algn="l">
              <a:buFont typeface="+mj-lt"/>
              <a:buAutoNum type="arabicPeriod"/>
            </a:pPr>
            <a:r>
              <a:rPr lang="en-US" sz="2900" b="1" dirty="0">
                <a:solidFill>
                  <a:srgbClr val="292929"/>
                </a:solidFill>
                <a:latin typeface="Times New Roman" panose="02020603050405020304" pitchFamily="18" charset="0"/>
                <a:cs typeface="Times New Roman" panose="02020603050405020304" pitchFamily="18" charset="0"/>
              </a:rPr>
              <a:t>Scikit learn: </a:t>
            </a:r>
            <a:r>
              <a:rPr lang="en-US" sz="2900" dirty="0">
                <a:solidFill>
                  <a:srgbClr val="292929"/>
                </a:solidFill>
                <a:latin typeface="Times New Roman" panose="02020603050405020304" pitchFamily="18" charset="0"/>
                <a:cs typeface="Times New Roman" panose="02020603050405020304" pitchFamily="18" charset="0"/>
              </a:rPr>
              <a:t>It is a very beneficial library as it can provide you with a large number of useful tools which can make implementing machine learning in python a lot easier. It provides you the ability to use many supervised and unsupervised algorithms just by importing those algorithms using the library.</a:t>
            </a:r>
            <a:endParaRPr lang="en-US" sz="26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024088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0" i="0" dirty="0">
                <a:solidFill>
                  <a:srgbClr val="222222"/>
                </a:solidFill>
                <a:effectLst/>
                <a:latin typeface="times new roman" panose="02020603050405020304" pitchFamily="18" charset="0"/>
              </a:rPr>
              <a:t>Hardware and Software Requirements</a:t>
            </a:r>
            <a:endParaRPr lang="en-US" dirty="0"/>
          </a:p>
        </p:txBody>
      </p:sp>
      <p:sp>
        <p:nvSpPr>
          <p:cNvPr id="3" name="Content Placeholder 2"/>
          <p:cNvSpPr>
            <a:spLocks noGrp="1"/>
          </p:cNvSpPr>
          <p:nvPr>
            <p:ph idx="1"/>
          </p:nvPr>
        </p:nvSpPr>
        <p:spPr>
          <a:xfrm>
            <a:off x="1295401" y="2556932"/>
            <a:ext cx="9601196" cy="3533150"/>
          </a:xfrm>
        </p:spPr>
        <p:txBody>
          <a:bodyPr>
            <a:normAutofit fontScale="92500" lnSpcReduction="10000"/>
          </a:bodyPr>
          <a:lstStyle/>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HARDWARE</a:t>
            </a:r>
          </a:p>
          <a:p>
            <a:pPr marL="514350" indent="-514350">
              <a:buFont typeface="+mj-lt"/>
              <a:buAutoNum type="romanUcPeriod"/>
            </a:pPr>
            <a:r>
              <a:rPr lang="en-US" sz="1800" dirty="0">
                <a:latin typeface="Times New Roman" panose="02020603050405020304" pitchFamily="18" charset="0"/>
                <a:cs typeface="Times New Roman" panose="02020603050405020304" pitchFamily="18" charset="0"/>
              </a:rPr>
              <a:t>Pc or laptop </a:t>
            </a:r>
          </a:p>
          <a:p>
            <a:pPr lvl="1">
              <a:buFont typeface="Wingdings" panose="05000000000000000000" pitchFamily="2" charset="2"/>
              <a:buChar char="q"/>
            </a:pPr>
            <a:r>
              <a:rPr lang="en-US" sz="1600" dirty="0">
                <a:latin typeface="Times New Roman" panose="02020603050405020304" pitchFamily="18" charset="0"/>
                <a:cs typeface="Times New Roman" panose="02020603050405020304" pitchFamily="18" charset="0"/>
              </a:rPr>
              <a:t>minimum requirement:-</a:t>
            </a:r>
          </a:p>
          <a:p>
            <a:pPr marL="800100" lvl="1" indent="-342900">
              <a:buFont typeface="+mj-lt"/>
              <a:buAutoNum type="alphaLcPeriod"/>
            </a:pPr>
            <a:r>
              <a:rPr lang="en-US" sz="1600" dirty="0">
                <a:latin typeface="Times New Roman" panose="02020603050405020304" pitchFamily="18" charset="0"/>
                <a:cs typeface="Times New Roman" panose="02020603050405020304" pitchFamily="18" charset="0"/>
              </a:rPr>
              <a:t>i3 processor.</a:t>
            </a:r>
          </a:p>
          <a:p>
            <a:pPr marL="800100" lvl="1" indent="-342900">
              <a:buFont typeface="+mj-lt"/>
              <a:buAutoNum type="alphaLcPeriod"/>
            </a:pPr>
            <a:r>
              <a:rPr lang="en-US" sz="1600" dirty="0">
                <a:latin typeface="Times New Roman" panose="02020603050405020304" pitchFamily="18" charset="0"/>
                <a:cs typeface="Times New Roman" panose="02020603050405020304" pitchFamily="18" charset="0"/>
              </a:rPr>
              <a:t>Ram of 4gb </a:t>
            </a:r>
          </a:p>
          <a:p>
            <a:pPr marL="800100" lvl="1" indent="-342900">
              <a:buFont typeface="+mj-lt"/>
              <a:buAutoNum type="alphaLcPeriod"/>
            </a:pPr>
            <a:r>
              <a:rPr lang="en-US" sz="1600" dirty="0">
                <a:latin typeface="Times New Roman" panose="02020603050405020304" pitchFamily="18" charset="0"/>
                <a:cs typeface="Times New Roman" panose="02020603050405020304" pitchFamily="18" charset="0"/>
              </a:rPr>
              <a:t>Proper steady internet connection</a:t>
            </a:r>
          </a:p>
          <a:p>
            <a:pPr marL="800100" lvl="1" indent="-342900">
              <a:buFont typeface="+mj-lt"/>
              <a:buAutoNum type="alphaLcPeriod"/>
            </a:pPr>
            <a:endParaRPr lang="en-US" sz="18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SOFTWARE </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	Anaconda (python 3)</a:t>
            </a:r>
          </a:p>
          <a:p>
            <a:pPr marL="0" indent="0">
              <a:buNone/>
            </a:pPr>
            <a:r>
              <a:rPr lang="en-US" sz="1800" dirty="0">
                <a:latin typeface="Times New Roman" panose="02020603050405020304" pitchFamily="18" charset="0"/>
                <a:cs typeface="Times New Roman" panose="02020603050405020304" pitchFamily="18" charset="0"/>
              </a:rPr>
              <a:t>          [ </a:t>
            </a:r>
            <a:r>
              <a:rPr lang="en-US" sz="1800" dirty="0" err="1">
                <a:latin typeface="Times New Roman" panose="02020603050405020304" pitchFamily="18" charset="0"/>
                <a:cs typeface="Times New Roman" panose="02020603050405020304" pitchFamily="18" charset="0"/>
              </a:rPr>
              <a:t>jupyter</a:t>
            </a:r>
            <a:r>
              <a:rPr lang="en-US" sz="1800" dirty="0">
                <a:latin typeface="Times New Roman" panose="02020603050405020304" pitchFamily="18" charset="0"/>
                <a:cs typeface="Times New Roman" panose="02020603050405020304" pitchFamily="18" charset="0"/>
              </a:rPr>
              <a:t> notebook]</a:t>
            </a:r>
          </a:p>
          <a:p>
            <a:pPr marL="514350" indent="-514350">
              <a:buFont typeface="+mj-lt"/>
              <a:buAutoNum type="romanUcPeriod"/>
            </a:pPr>
            <a:endParaRPr lang="en-US" sz="1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87E436E7-9743-468E-94ED-F50143C40C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580" y="2590800"/>
            <a:ext cx="2148840" cy="1676400"/>
          </a:xfrm>
          <a:prstGeom prst="rect">
            <a:avLst/>
          </a:prstGeom>
        </p:spPr>
      </p:pic>
      <p:pic>
        <p:nvPicPr>
          <p:cNvPr id="5" name="Picture 4">
            <a:extLst>
              <a:ext uri="{FF2B5EF4-FFF2-40B4-BE49-F238E27FC236}">
                <a16:creationId xmlns:a16="http://schemas.microsoft.com/office/drawing/2014/main" id="{85523F62-15A3-4EFE-B8F1-5DBDD2266A6F}"/>
              </a:ext>
            </a:extLst>
          </p:cNvPr>
          <p:cNvPicPr>
            <a:picLocks noChangeAspect="1"/>
          </p:cNvPicPr>
          <p:nvPr/>
        </p:nvPicPr>
        <p:blipFill rotWithShape="1">
          <a:blip r:embed="rId3"/>
          <a:srcRect l="36553" t="32233" r="50850" b="54563"/>
          <a:stretch/>
        </p:blipFill>
        <p:spPr>
          <a:xfrm>
            <a:off x="5584054" y="4972882"/>
            <a:ext cx="1669002" cy="984035"/>
          </a:xfrm>
          <a:prstGeom prst="rect">
            <a:avLst/>
          </a:prstGeom>
        </p:spPr>
      </p:pic>
      <p:pic>
        <p:nvPicPr>
          <p:cNvPr id="3074" name="Picture 2" descr="Project Jupyter - Wikipedia">
            <a:extLst>
              <a:ext uri="{FF2B5EF4-FFF2-40B4-BE49-F238E27FC236}">
                <a16:creationId xmlns:a16="http://schemas.microsoft.com/office/drawing/2014/main" id="{68E3A041-F413-423D-AA59-15E97D6C6EB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0420" y="4323507"/>
            <a:ext cx="1241267" cy="1444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56215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D6B65-5173-4213-88C9-C6D89724CE6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A22C6AC-2AB7-4088-81FA-A62C9590EF5F}"/>
              </a:ext>
            </a:extLst>
          </p:cNvPr>
          <p:cNvSpPr>
            <a:spLocks noGrp="1"/>
          </p:cNvSpPr>
          <p:nvPr>
            <p:ph idx="1"/>
          </p:nvPr>
        </p:nvSpPr>
        <p:spPr>
          <a:xfrm>
            <a:off x="1295402" y="2556932"/>
            <a:ext cx="9601196" cy="3318936"/>
          </a:xfrm>
        </p:spPr>
        <p:txBody>
          <a:bodyPr>
            <a:normAutofit fontScale="92500" lnSpcReduction="20000"/>
          </a:bodyPr>
          <a:lstStyle/>
          <a:p>
            <a:r>
              <a:rPr lang="en-US" dirty="0">
                <a:latin typeface="Times New Roman" panose="02020603050405020304" pitchFamily="18" charset="0"/>
                <a:cs typeface="Times New Roman" panose="02020603050405020304" pitchFamily="18" charset="0"/>
              </a:rPr>
              <a:t>This application can help banks in predicting the future of loan and its status and depends on that they can take action in initial days of loan. </a:t>
            </a:r>
          </a:p>
          <a:p>
            <a:r>
              <a:rPr lang="en-US" dirty="0">
                <a:latin typeface="Times New Roman" panose="02020603050405020304" pitchFamily="18" charset="0"/>
                <a:cs typeface="Times New Roman" panose="02020603050405020304" pitchFamily="18" charset="0"/>
              </a:rPr>
              <a:t>Using this methodology bank can easily identify the required information from huge amount of data sets and helps in successful loan prediction to reduce the number of bad loan problems.</a:t>
            </a:r>
          </a:p>
          <a:p>
            <a:r>
              <a:rPr lang="en-US" dirty="0">
                <a:latin typeface="Times New Roman" panose="02020603050405020304" pitchFamily="18" charset="0"/>
                <a:cs typeface="Times New Roman" panose="02020603050405020304" pitchFamily="18" charset="0"/>
              </a:rPr>
              <a:t> Data Mining techniques are very useful to the banking sector for better targeting and acquiring new customers, most valuable customer retention, automatic credit approval which is used for fraud prevention, fraud detection in real time, providing segment based products, analysis of the customers, transaction patterns over time for better retention and relationship, risk management and marketing.</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7214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D1BC1-78CC-4D10-90C5-F3284EC3E5C4}"/>
              </a:ext>
            </a:extLst>
          </p:cNvPr>
          <p:cNvSpPr>
            <a:spLocks noGrp="1"/>
          </p:cNvSpPr>
          <p:nvPr>
            <p:ph type="title"/>
          </p:nvPr>
        </p:nvSpPr>
        <p:spPr/>
        <p:txBody>
          <a:bodyPr>
            <a:normAutofit fontScale="90000"/>
          </a:bodyPr>
          <a:lstStyle/>
          <a:p>
            <a:r>
              <a:rPr lang="en-IN" sz="4400" dirty="0">
                <a:latin typeface="Times New Roman" panose="02020603050405020304" pitchFamily="18" charset="0"/>
                <a:cs typeface="Times New Roman" panose="02020603050405020304" pitchFamily="18" charset="0"/>
              </a:rPr>
              <a:t>ROLES AND REPONSIBILITY OF TEAM MEMBERS</a:t>
            </a:r>
            <a:endParaRPr lang="en-IN" dirty="0"/>
          </a:p>
        </p:txBody>
      </p:sp>
      <p:sp>
        <p:nvSpPr>
          <p:cNvPr id="3" name="Content Placeholder 2">
            <a:extLst>
              <a:ext uri="{FF2B5EF4-FFF2-40B4-BE49-F238E27FC236}">
                <a16:creationId xmlns:a16="http://schemas.microsoft.com/office/drawing/2014/main" id="{A39D0846-4FF8-412D-92CE-CD9110E1EB6C}"/>
              </a:ext>
            </a:extLst>
          </p:cNvPr>
          <p:cNvSpPr>
            <a:spLocks noGrp="1"/>
          </p:cNvSpPr>
          <p:nvPr>
            <p:ph sz="half" idx="1"/>
          </p:nvPr>
        </p:nvSpPr>
        <p:spPr/>
        <p:txBody>
          <a:bodyPr>
            <a:normAutofit/>
          </a:bodyPr>
          <a:lstStyle/>
          <a:p>
            <a:r>
              <a:rPr lang="en-IN" sz="3200" dirty="0">
                <a:latin typeface="Times New Roman" panose="02020603050405020304" pitchFamily="18" charset="0"/>
                <a:cs typeface="Times New Roman" panose="02020603050405020304" pitchFamily="18" charset="0"/>
              </a:rPr>
              <a:t>19DCS092 MANTHAN </a:t>
            </a:r>
          </a:p>
          <a:p>
            <a:pPr marL="914400" lvl="1" indent="-457200">
              <a:buFont typeface="+mj-lt"/>
              <a:buAutoNum type="arabicPeriod"/>
            </a:pPr>
            <a:r>
              <a:rPr lang="en-IN" dirty="0">
                <a:latin typeface="Times New Roman" panose="02020603050405020304" pitchFamily="18" charset="0"/>
                <a:cs typeface="Times New Roman" panose="02020603050405020304" pitchFamily="18" charset="0"/>
              </a:rPr>
              <a:t>Presentation slides (3,4,5,6,10,11)</a:t>
            </a:r>
          </a:p>
          <a:p>
            <a:pPr marL="914400" lvl="1" indent="-457200">
              <a:buFont typeface="+mj-lt"/>
              <a:buAutoNum type="arabicPeriod"/>
            </a:pPr>
            <a:r>
              <a:rPr lang="en-IN" dirty="0">
                <a:latin typeface="Times New Roman" panose="02020603050405020304" pitchFamily="18" charset="0"/>
                <a:cs typeface="Times New Roman" panose="02020603050405020304" pitchFamily="18" charset="0"/>
              </a:rPr>
              <a:t>Project part (combined effort)</a:t>
            </a:r>
          </a:p>
          <a:p>
            <a:pPr marL="0" indent="0">
              <a:buNone/>
            </a:pPr>
            <a:endParaRPr lang="en-IN" sz="3200" dirty="0">
              <a:latin typeface="Times New Roman" panose="02020603050405020304" pitchFamily="18" charset="0"/>
              <a:cs typeface="Times New Roman" panose="02020603050405020304" pitchFamily="18" charset="0"/>
            </a:endParaRPr>
          </a:p>
          <a:p>
            <a:pPr marL="0" indent="0">
              <a:buNone/>
            </a:pPr>
            <a:endParaRPr lang="en-IN" sz="3200" dirty="0">
              <a:latin typeface="Times New Roman" panose="02020603050405020304" pitchFamily="18" charset="0"/>
              <a:cs typeface="Times New Roman" panose="02020603050405020304" pitchFamily="18" charset="0"/>
            </a:endParaRPr>
          </a:p>
          <a:p>
            <a:endParaRPr lang="en-IN" sz="6000" dirty="0"/>
          </a:p>
        </p:txBody>
      </p:sp>
      <p:sp>
        <p:nvSpPr>
          <p:cNvPr id="4" name="Content Placeholder 3">
            <a:extLst>
              <a:ext uri="{FF2B5EF4-FFF2-40B4-BE49-F238E27FC236}">
                <a16:creationId xmlns:a16="http://schemas.microsoft.com/office/drawing/2014/main" id="{342E399D-28CA-4413-BB71-DE7708C92A87}"/>
              </a:ext>
            </a:extLst>
          </p:cNvPr>
          <p:cNvSpPr>
            <a:spLocks noGrp="1"/>
          </p:cNvSpPr>
          <p:nvPr>
            <p:ph sz="half" idx="2"/>
          </p:nvPr>
        </p:nvSpPr>
        <p:spPr/>
        <p:txBody>
          <a:bodyPr>
            <a:normAutofit/>
          </a:bodyPr>
          <a:lstStyle/>
          <a:p>
            <a:r>
              <a:rPr lang="en-IN" sz="3200" dirty="0">
                <a:latin typeface="Times New Roman" panose="02020603050405020304" pitchFamily="18" charset="0"/>
                <a:cs typeface="Times New Roman" panose="02020603050405020304" pitchFamily="18" charset="0"/>
              </a:rPr>
              <a:t>19DCS094 MOSAMI</a:t>
            </a:r>
          </a:p>
          <a:p>
            <a:pPr marL="914400" lvl="1" indent="-457200">
              <a:buFont typeface="+mj-lt"/>
              <a:buAutoNum type="arabicPeriod"/>
            </a:pPr>
            <a:r>
              <a:rPr lang="en-IN" dirty="0">
                <a:latin typeface="Times New Roman" panose="02020603050405020304" pitchFamily="18" charset="0"/>
                <a:cs typeface="Times New Roman" panose="02020603050405020304" pitchFamily="18" charset="0"/>
              </a:rPr>
              <a:t>Presentation slides (2,7,8,9,12) </a:t>
            </a:r>
          </a:p>
          <a:p>
            <a:pPr marL="914400" lvl="1" indent="-457200">
              <a:buFont typeface="+mj-lt"/>
              <a:buAutoNum type="arabicPeriod"/>
            </a:pPr>
            <a:r>
              <a:rPr lang="en-IN" dirty="0">
                <a:latin typeface="Times New Roman" panose="02020603050405020304" pitchFamily="18" charset="0"/>
                <a:cs typeface="Times New Roman" panose="02020603050405020304" pitchFamily="18" charset="0"/>
              </a:rPr>
              <a:t>Project part (combined effort)</a:t>
            </a:r>
          </a:p>
          <a:p>
            <a:pPr marL="0" indent="0">
              <a:buNone/>
            </a:pPr>
            <a:endParaRPr lang="en-IN" sz="3200" dirty="0">
              <a:latin typeface="Times New Roman" panose="02020603050405020304" pitchFamily="18" charset="0"/>
              <a:cs typeface="Times New Roman" panose="02020603050405020304" pitchFamily="18" charset="0"/>
            </a:endParaRPr>
          </a:p>
          <a:p>
            <a:pPr marL="457200" lvl="1" indent="0">
              <a:buNone/>
            </a:pPr>
            <a:endParaRPr lang="en-IN" dirty="0">
              <a:latin typeface="Times New Roman" panose="02020603050405020304" pitchFamily="18" charset="0"/>
              <a:cs typeface="Times New Roman" panose="02020603050405020304" pitchFamily="18" charset="0"/>
            </a:endParaRPr>
          </a:p>
          <a:p>
            <a:endParaRPr lang="en-IN" sz="6000" dirty="0"/>
          </a:p>
        </p:txBody>
      </p:sp>
    </p:spTree>
    <p:extLst>
      <p:ext uri="{BB962C8B-B14F-4D97-AF65-F5344CB8AC3E}">
        <p14:creationId xmlns:p14="http://schemas.microsoft.com/office/powerpoint/2010/main" val="665206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5A4C6-5830-4D08-A79D-580771FB9374}"/>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References </a:t>
            </a:r>
          </a:p>
        </p:txBody>
      </p:sp>
      <p:sp>
        <p:nvSpPr>
          <p:cNvPr id="3" name="Content Placeholder 2">
            <a:extLst>
              <a:ext uri="{FF2B5EF4-FFF2-40B4-BE49-F238E27FC236}">
                <a16:creationId xmlns:a16="http://schemas.microsoft.com/office/drawing/2014/main" id="{59508BD4-66A3-4737-A4C4-071473FEBAAF}"/>
              </a:ext>
            </a:extLst>
          </p:cNvPr>
          <p:cNvSpPr>
            <a:spLocks noGrp="1"/>
          </p:cNvSpPr>
          <p:nvPr>
            <p:ph idx="1"/>
          </p:nvPr>
        </p:nvSpPr>
        <p:spPr/>
        <p:txBody>
          <a:bodyPr>
            <a:normAutofit/>
          </a:bodyPr>
          <a:lstStyle/>
          <a:p>
            <a:r>
              <a:rPr lang="en-IN" dirty="0">
                <a:hlinkClick r:id="rId2"/>
              </a:rPr>
              <a:t>https://www.anaconda.com/products/individual</a:t>
            </a:r>
            <a:endParaRPr lang="en-IN" dirty="0"/>
          </a:p>
          <a:p>
            <a:r>
              <a:rPr lang="en-IN" dirty="0">
                <a:hlinkClick r:id="rId3"/>
              </a:rPr>
              <a:t>https://www.youtube.com/watch?v=T9kgWBmUIRk</a:t>
            </a:r>
            <a:endParaRPr lang="en-IN" dirty="0"/>
          </a:p>
          <a:p>
            <a:r>
              <a:rPr lang="en-IN" dirty="0">
                <a:hlinkClick r:id="rId4"/>
              </a:rPr>
              <a:t>https://www.kaggle.com/</a:t>
            </a:r>
            <a:endParaRPr lang="en-IN" dirty="0"/>
          </a:p>
          <a:p>
            <a:r>
              <a:rPr lang="en-IN" dirty="0">
                <a:hlinkClick r:id="rId5"/>
              </a:rPr>
              <a:t>https://towardsdatascience.com/predict-loan-eligibility-using-machine-learning-models-7a14ef904057</a:t>
            </a:r>
            <a:endParaRPr lang="en-IN" dirty="0"/>
          </a:p>
          <a:p>
            <a:endParaRPr lang="en-IN" dirty="0"/>
          </a:p>
          <a:p>
            <a:endParaRPr lang="en-IN" dirty="0"/>
          </a:p>
          <a:p>
            <a:endParaRPr lang="en-IN" dirty="0"/>
          </a:p>
          <a:p>
            <a:endParaRPr lang="en-IN" dirty="0"/>
          </a:p>
        </p:txBody>
      </p:sp>
    </p:spTree>
    <p:extLst>
      <p:ext uri="{BB962C8B-B14F-4D97-AF65-F5344CB8AC3E}">
        <p14:creationId xmlns:p14="http://schemas.microsoft.com/office/powerpoint/2010/main" val="35329127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B145D3-6854-466F-AB1C-D832E93621D7}"/>
              </a:ext>
            </a:extLst>
          </p:cNvPr>
          <p:cNvSpPr txBox="1"/>
          <p:nvPr/>
        </p:nvSpPr>
        <p:spPr>
          <a:xfrm>
            <a:off x="2651464" y="2601158"/>
            <a:ext cx="6889072" cy="1323439"/>
          </a:xfrm>
          <a:prstGeom prst="rect">
            <a:avLst/>
          </a:prstGeom>
          <a:noFill/>
        </p:spPr>
        <p:txBody>
          <a:bodyPr wrap="square" rtlCol="0">
            <a:spAutoFit/>
          </a:bodyPr>
          <a:lstStyle/>
          <a:p>
            <a:r>
              <a:rPr lang="en-IN" sz="8000" dirty="0">
                <a:latin typeface="Times New Roman" panose="02020603050405020304" pitchFamily="18" charset="0"/>
                <a:cs typeface="Times New Roman" panose="02020603050405020304" pitchFamily="18" charset="0"/>
              </a:rPr>
              <a:t>THANK YOU!</a:t>
            </a:r>
          </a:p>
        </p:txBody>
      </p:sp>
      <p:sp>
        <p:nvSpPr>
          <p:cNvPr id="3" name="TextBox 2">
            <a:extLst>
              <a:ext uri="{FF2B5EF4-FFF2-40B4-BE49-F238E27FC236}">
                <a16:creationId xmlns:a16="http://schemas.microsoft.com/office/drawing/2014/main" id="{09B44AE8-C978-4D7A-BE9F-446C29A997AC}"/>
              </a:ext>
            </a:extLst>
          </p:cNvPr>
          <p:cNvSpPr txBox="1"/>
          <p:nvPr/>
        </p:nvSpPr>
        <p:spPr>
          <a:xfrm>
            <a:off x="8096435" y="4563122"/>
            <a:ext cx="4287915" cy="646331"/>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19DCS092 MANTHAN PATEL</a:t>
            </a:r>
          </a:p>
          <a:p>
            <a:r>
              <a:rPr lang="en-IN" dirty="0">
                <a:latin typeface="Times New Roman" panose="02020603050405020304" pitchFamily="18" charset="0"/>
                <a:cs typeface="Times New Roman" panose="02020603050405020304" pitchFamily="18" charset="0"/>
              </a:rPr>
              <a:t>19DCS094 MOSAMI PATEL</a:t>
            </a:r>
          </a:p>
        </p:txBody>
      </p:sp>
    </p:spTree>
    <p:extLst>
      <p:ext uri="{BB962C8B-B14F-4D97-AF65-F5344CB8AC3E}">
        <p14:creationId xmlns:p14="http://schemas.microsoft.com/office/powerpoint/2010/main" val="2826313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64E83-0EBD-4356-97DE-838AF95ADEF4}"/>
              </a:ext>
            </a:extLst>
          </p:cNvPr>
          <p:cNvSpPr>
            <a:spLocks noGrp="1"/>
          </p:cNvSpPr>
          <p:nvPr>
            <p:ph type="title"/>
          </p:nvPr>
        </p:nvSpPr>
        <p:spPr/>
        <p:txBody>
          <a:bodyPr/>
          <a:lstStyle/>
          <a:p>
            <a:pPr algn="ctr"/>
            <a:r>
              <a:rPr lang="en-IN" sz="4400" b="0" i="0" dirty="0">
                <a:solidFill>
                  <a:schemeClr val="tx1"/>
                </a:solidFill>
                <a:effectLst/>
                <a:latin typeface="times new roman" panose="02020603050405020304" pitchFamily="18" charset="0"/>
              </a:rPr>
              <a:t>Introduction</a:t>
            </a:r>
            <a:endParaRPr lang="en-IN" dirty="0">
              <a:solidFill>
                <a:schemeClr val="tx1"/>
              </a:solidFill>
            </a:endParaRPr>
          </a:p>
        </p:txBody>
      </p:sp>
      <p:sp>
        <p:nvSpPr>
          <p:cNvPr id="3" name="Content Placeholder 2">
            <a:extLst>
              <a:ext uri="{FF2B5EF4-FFF2-40B4-BE49-F238E27FC236}">
                <a16:creationId xmlns:a16="http://schemas.microsoft.com/office/drawing/2014/main" id="{FDAB62C0-08A6-40C6-A24D-1ABB1326E1FC}"/>
              </a:ext>
            </a:extLst>
          </p:cNvPr>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Loans are one of the core business of banks as a lot of profit is gained through loans interest. Now usually loan eligibility is decided after a long and intensive process of verification of documents and validation of set of criteria's which takes up huge amount of time.</a:t>
            </a:r>
          </a:p>
          <a:p>
            <a:r>
              <a:rPr lang="en-IN" dirty="0">
                <a:latin typeface="Times New Roman" panose="02020603050405020304" pitchFamily="18" charset="0"/>
                <a:cs typeface="Times New Roman" panose="02020603050405020304" pitchFamily="18" charset="0"/>
              </a:rPr>
              <a:t>This time consuming process can be avoided by developing a system that can predict whether a person can be eligible for loan based on information filled in loan application form which has all criteria for validating the eligibility. </a:t>
            </a:r>
          </a:p>
        </p:txBody>
      </p:sp>
    </p:spTree>
    <p:extLst>
      <p:ext uri="{BB962C8B-B14F-4D97-AF65-F5344CB8AC3E}">
        <p14:creationId xmlns:p14="http://schemas.microsoft.com/office/powerpoint/2010/main" val="549091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0" i="0" dirty="0">
                <a:solidFill>
                  <a:srgbClr val="222222"/>
                </a:solidFill>
                <a:effectLst/>
                <a:latin typeface="times new roman" panose="02020603050405020304" pitchFamily="18" charset="0"/>
              </a:rPr>
              <a:t>Background Theory and Problem Statement</a:t>
            </a:r>
            <a:endParaRPr lang="en-US" dirty="0"/>
          </a:p>
        </p:txBody>
      </p:sp>
      <p:sp>
        <p:nvSpPr>
          <p:cNvPr id="3" name="Content Placeholder 2"/>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Here we’ll use concept </a:t>
            </a:r>
            <a:r>
              <a:rPr lang="en-US" dirty="0">
                <a:latin typeface="Times New Roman" panose="02020603050405020304" pitchFamily="18" charset="0"/>
                <a:cs typeface="Times New Roman" panose="02020603050405020304" pitchFamily="18" charset="0"/>
              </a:rPr>
              <a:t>of </a:t>
            </a:r>
            <a:r>
              <a:rPr lang="en-US" sz="2400" dirty="0">
                <a:latin typeface="Times New Roman" panose="02020603050405020304" pitchFamily="18" charset="0"/>
                <a:cs typeface="Times New Roman" panose="02020603050405020304" pitchFamily="18" charset="0"/>
              </a:rPr>
              <a:t>data science and machine learning algorithm to develop our project where we’re going to classify customers based on whether they are eligible for loan or not.</a:t>
            </a:r>
          </a:p>
          <a:p>
            <a:pPr marL="0" indent="0">
              <a:buNone/>
            </a:pPr>
            <a:endParaRPr lang="en-US" sz="2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D412C99-698E-4E95-BB45-1AF82552354E}"/>
              </a:ext>
            </a:extLst>
          </p:cNvPr>
          <p:cNvPicPr>
            <a:picLocks noChangeAspect="1"/>
          </p:cNvPicPr>
          <p:nvPr/>
        </p:nvPicPr>
        <p:blipFill rotWithShape="1">
          <a:blip r:embed="rId2"/>
          <a:srcRect l="10625" t="27314" r="55510" b="56116"/>
          <a:stretch/>
        </p:blipFill>
        <p:spPr>
          <a:xfrm>
            <a:off x="1161808" y="4076978"/>
            <a:ext cx="4830619" cy="1299092"/>
          </a:xfrm>
          <a:prstGeom prst="rect">
            <a:avLst/>
          </a:prstGeom>
        </p:spPr>
      </p:pic>
      <p:pic>
        <p:nvPicPr>
          <p:cNvPr id="7" name="Picture 6">
            <a:extLst>
              <a:ext uri="{FF2B5EF4-FFF2-40B4-BE49-F238E27FC236}">
                <a16:creationId xmlns:a16="http://schemas.microsoft.com/office/drawing/2014/main" id="{A5046DD2-BABC-4630-B001-54BAA02A3A26}"/>
              </a:ext>
            </a:extLst>
          </p:cNvPr>
          <p:cNvPicPr>
            <a:picLocks noChangeAspect="1"/>
          </p:cNvPicPr>
          <p:nvPr/>
        </p:nvPicPr>
        <p:blipFill rotWithShape="1">
          <a:blip r:embed="rId3"/>
          <a:srcRect l="10625" t="27055" r="55582" b="56634"/>
          <a:stretch/>
        </p:blipFill>
        <p:spPr>
          <a:xfrm>
            <a:off x="6096000" y="4076977"/>
            <a:ext cx="5250008" cy="1299091"/>
          </a:xfrm>
          <a:prstGeom prst="rect">
            <a:avLst/>
          </a:prstGeom>
        </p:spPr>
      </p:pic>
    </p:spTree>
    <p:extLst>
      <p:ext uri="{BB962C8B-B14F-4D97-AF65-F5344CB8AC3E}">
        <p14:creationId xmlns:p14="http://schemas.microsoft.com/office/powerpoint/2010/main" val="1051373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89BC1-3EE3-4571-B4F7-031E3CBE1B5A}"/>
              </a:ext>
            </a:extLst>
          </p:cNvPr>
          <p:cNvSpPr>
            <a:spLocks noGrp="1"/>
          </p:cNvSpPr>
          <p:nvPr>
            <p:ph type="title"/>
          </p:nvPr>
        </p:nvSpPr>
        <p:spPr/>
        <p:txBody>
          <a:bodyPr>
            <a:normAutofit fontScale="90000"/>
          </a:bodyPr>
          <a:lstStyle/>
          <a:p>
            <a:r>
              <a:rPr lang="en-US" b="0" i="0" dirty="0">
                <a:solidFill>
                  <a:srgbClr val="222222"/>
                </a:solidFill>
                <a:effectLst/>
                <a:latin typeface="times new roman" panose="02020603050405020304" pitchFamily="18" charset="0"/>
              </a:rPr>
              <a:t>Background Theory and Problem Statement</a:t>
            </a:r>
            <a:endParaRPr lang="en-IN" dirty="0"/>
          </a:p>
        </p:txBody>
      </p:sp>
      <p:sp>
        <p:nvSpPr>
          <p:cNvPr id="3" name="Content Placeholder 2">
            <a:extLst>
              <a:ext uri="{FF2B5EF4-FFF2-40B4-BE49-F238E27FC236}">
                <a16:creationId xmlns:a16="http://schemas.microsoft.com/office/drawing/2014/main" id="{FB41AB05-4E1A-441E-9D71-3C375C23A105}"/>
              </a:ext>
            </a:extLst>
          </p:cNvPr>
          <p:cNvSpPr>
            <a:spLocks noGrp="1"/>
          </p:cNvSpPr>
          <p:nvPr>
            <p:ph idx="1"/>
          </p:nvPr>
        </p:nvSpPr>
        <p:spPr/>
        <p:txBody>
          <a:bodyPr>
            <a:normAutofit fontScale="85000" lnSpcReduction="10000"/>
          </a:bodyPr>
          <a:lstStyle/>
          <a:p>
            <a:r>
              <a:rPr lang="en-IN" dirty="0">
                <a:latin typeface="Times New Roman" panose="02020603050405020304" pitchFamily="18" charset="0"/>
                <a:cs typeface="Times New Roman" panose="02020603050405020304" pitchFamily="18" charset="0"/>
              </a:rPr>
              <a:t>There are various types of machine learning:</a:t>
            </a:r>
          </a:p>
          <a:p>
            <a:pPr marL="457200" indent="-457200">
              <a:buFont typeface="+mj-lt"/>
              <a:buAutoNum type="arabicPeriod"/>
            </a:pPr>
            <a:r>
              <a:rPr lang="en-IN" dirty="0">
                <a:latin typeface="Times New Roman" panose="02020603050405020304" pitchFamily="18" charset="0"/>
                <a:cs typeface="Times New Roman" panose="02020603050405020304" pitchFamily="18" charset="0"/>
              </a:rPr>
              <a:t>Supervised learning: In this type you use labelled data. It means the data is already tagged with correct answer.</a:t>
            </a:r>
          </a:p>
          <a:p>
            <a:pPr marL="457200" indent="-457200">
              <a:buFont typeface="+mj-lt"/>
              <a:buAutoNum type="arabicPeriod"/>
            </a:pPr>
            <a:r>
              <a:rPr lang="en-IN" dirty="0">
                <a:latin typeface="Times New Roman" panose="02020603050405020304" pitchFamily="18" charset="0"/>
                <a:cs typeface="Times New Roman" panose="02020603050405020304" pitchFamily="18" charset="0"/>
              </a:rPr>
              <a:t>Unsupervised learning: In this type deals with unlabelled data that is here an answer is not provided for the machine to learn from. Here the model works on its own to discover patterns that were previously not discovered.</a:t>
            </a:r>
          </a:p>
          <a:p>
            <a:pPr marL="457200" indent="-457200">
              <a:buFont typeface="+mj-lt"/>
              <a:buAutoNum type="arabicPeriod"/>
            </a:pPr>
            <a:r>
              <a:rPr lang="en-IN" dirty="0">
                <a:latin typeface="Times New Roman" panose="02020603050405020304" pitchFamily="18" charset="0"/>
                <a:cs typeface="Times New Roman" panose="02020603050405020304" pitchFamily="18" charset="0"/>
              </a:rPr>
              <a:t>Reinforcement learning: In this type there is no answer but reinforce agent decides how to perform a given task through a sequence of feedbacks based on actions performed.</a:t>
            </a:r>
          </a:p>
          <a:p>
            <a:pPr marL="0" indent="0">
              <a:buNone/>
            </a:pPr>
            <a:r>
              <a:rPr lang="en-IN" dirty="0">
                <a:latin typeface="Times New Roman" panose="02020603050405020304" pitchFamily="18" charset="0"/>
                <a:cs typeface="Times New Roman" panose="02020603050405020304" pitchFamily="18" charset="0"/>
              </a:rPr>
              <a:t>The machine learning that we’ll be using for project is supervised learning.</a:t>
            </a:r>
          </a:p>
        </p:txBody>
      </p:sp>
    </p:spTree>
    <p:extLst>
      <p:ext uri="{BB962C8B-B14F-4D97-AF65-F5344CB8AC3E}">
        <p14:creationId xmlns:p14="http://schemas.microsoft.com/office/powerpoint/2010/main" val="1408422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3"/>
            <a:ext cx="9601196" cy="908812"/>
          </a:xfrm>
        </p:spPr>
        <p:txBody>
          <a:bodyPr>
            <a:normAutofit/>
          </a:bodyPr>
          <a:lstStyle/>
          <a:p>
            <a:r>
              <a:rPr lang="en-US" sz="3600" b="0" i="0" dirty="0">
                <a:solidFill>
                  <a:srgbClr val="222222"/>
                </a:solidFill>
                <a:effectLst/>
                <a:latin typeface="times new roman" panose="02020603050405020304" pitchFamily="18" charset="0"/>
              </a:rPr>
              <a:t>Background Theory and Problem Statement</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54106" y="1686757"/>
            <a:ext cx="10483788" cy="4474345"/>
          </a:xfrm>
        </p:spPr>
        <p:txBody>
          <a:bodyPr>
            <a:noAutofit/>
          </a:bodyPr>
          <a:lstStyle/>
          <a:p>
            <a:pPr algn="l"/>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D28CC9CF-2068-4164-AC04-3AB0E413B462}"/>
              </a:ext>
            </a:extLst>
          </p:cNvPr>
          <p:cNvPicPr>
            <a:picLocks noChangeAspect="1"/>
          </p:cNvPicPr>
          <p:nvPr/>
        </p:nvPicPr>
        <p:blipFill rotWithShape="1">
          <a:blip r:embed="rId2"/>
          <a:srcRect l="7030" t="27186" r="52782" b="33139"/>
          <a:stretch/>
        </p:blipFill>
        <p:spPr>
          <a:xfrm>
            <a:off x="1411180" y="1936810"/>
            <a:ext cx="9805014" cy="4224292"/>
          </a:xfrm>
          <a:prstGeom prst="rect">
            <a:avLst/>
          </a:prstGeom>
        </p:spPr>
      </p:pic>
    </p:spTree>
    <p:extLst>
      <p:ext uri="{BB962C8B-B14F-4D97-AF65-F5344CB8AC3E}">
        <p14:creationId xmlns:p14="http://schemas.microsoft.com/office/powerpoint/2010/main" val="1122982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5717C-06E7-4BFB-BBE3-B277F797DA89}"/>
              </a:ext>
            </a:extLst>
          </p:cNvPr>
          <p:cNvSpPr>
            <a:spLocks noGrp="1"/>
          </p:cNvSpPr>
          <p:nvPr>
            <p:ph type="title"/>
          </p:nvPr>
        </p:nvSpPr>
        <p:spPr>
          <a:xfrm>
            <a:off x="1295401" y="982132"/>
            <a:ext cx="9757297" cy="1130753"/>
          </a:xfrm>
        </p:spPr>
        <p:txBody>
          <a:bodyPr>
            <a:normAutofit fontScale="90000"/>
          </a:bodyPr>
          <a:lstStyle/>
          <a:p>
            <a:r>
              <a:rPr lang="en-US" sz="4400" b="0" i="0" dirty="0">
                <a:solidFill>
                  <a:srgbClr val="222222"/>
                </a:solidFill>
                <a:effectLst/>
                <a:latin typeface="times new roman" panose="02020603050405020304" pitchFamily="18" charset="0"/>
              </a:rPr>
              <a:t>Background Theory and Problem Statement</a:t>
            </a:r>
            <a:br>
              <a:rPr lang="en-US" sz="4400" b="0" i="0" dirty="0">
                <a:solidFill>
                  <a:srgbClr val="222222"/>
                </a:solidFill>
                <a:effectLst/>
                <a:latin typeface="times new roman" panose="02020603050405020304" pitchFamily="18" charset="0"/>
              </a:rPr>
            </a:br>
            <a:r>
              <a:rPr lang="en-US" sz="1800" b="0" i="0" dirty="0">
                <a:solidFill>
                  <a:srgbClr val="222222"/>
                </a:solidFill>
                <a:effectLst/>
                <a:latin typeface="Times New Roman" panose="02020603050405020304" pitchFamily="18" charset="0"/>
                <a:cs typeface="Times New Roman" panose="02020603050405020304" pitchFamily="18" charset="0"/>
              </a:rPr>
              <a:t>(</a:t>
            </a:r>
            <a:r>
              <a:rPr lang="en-US" sz="1800" b="0" i="0" dirty="0">
                <a:solidFill>
                  <a:srgbClr val="030303"/>
                </a:solidFill>
                <a:effectLst/>
                <a:latin typeface="Times New Roman" panose="02020603050405020304" pitchFamily="18" charset="0"/>
                <a:cs typeface="Times New Roman" panose="02020603050405020304" pitchFamily="18" charset="0"/>
              </a:rPr>
              <a:t>Algorithms For Loan Eligibility Prediction Project</a:t>
            </a:r>
            <a:r>
              <a:rPr lang="en-US" sz="1800" b="0" i="0" dirty="0">
                <a:solidFill>
                  <a:srgbClr val="030303"/>
                </a:solidFill>
                <a:effectLst/>
                <a:latin typeface="Roboto"/>
              </a:rPr>
              <a:t>)</a:t>
            </a:r>
            <a:endParaRPr lang="en-IN" dirty="0"/>
          </a:p>
        </p:txBody>
      </p:sp>
      <p:sp>
        <p:nvSpPr>
          <p:cNvPr id="3" name="Text Placeholder 2">
            <a:extLst>
              <a:ext uri="{FF2B5EF4-FFF2-40B4-BE49-F238E27FC236}">
                <a16:creationId xmlns:a16="http://schemas.microsoft.com/office/drawing/2014/main" id="{C6A6C7F8-994E-449F-96E8-694E5AFC39C6}"/>
              </a:ext>
            </a:extLst>
          </p:cNvPr>
          <p:cNvSpPr>
            <a:spLocks noGrp="1"/>
          </p:cNvSpPr>
          <p:nvPr>
            <p:ph type="body" idx="1"/>
          </p:nvPr>
        </p:nvSpPr>
        <p:spPr>
          <a:xfrm>
            <a:off x="1295399" y="2658533"/>
            <a:ext cx="4066713" cy="576262"/>
          </a:xfrm>
        </p:spPr>
        <p:txBody>
          <a:bodyPr/>
          <a:lstStyle/>
          <a:p>
            <a:r>
              <a:rPr lang="en-IN" b="0" i="0" dirty="0">
                <a:solidFill>
                  <a:srgbClr val="030303"/>
                </a:solidFill>
                <a:effectLst/>
                <a:latin typeface="Times New Roman" panose="02020603050405020304" pitchFamily="18" charset="0"/>
                <a:cs typeface="Times New Roman" panose="02020603050405020304" pitchFamily="18" charset="0"/>
              </a:rPr>
              <a:t>Decision Tree Algorithm</a:t>
            </a:r>
            <a:endParaRPr lang="en-IN" dirty="0">
              <a:latin typeface="Times New Roman" panose="02020603050405020304" pitchFamily="18" charset="0"/>
              <a:cs typeface="Times New Roman" panose="02020603050405020304" pitchFamily="18" charset="0"/>
            </a:endParaRPr>
          </a:p>
        </p:txBody>
      </p:sp>
      <p:pic>
        <p:nvPicPr>
          <p:cNvPr id="8" name="Content Placeholder 7">
            <a:extLst>
              <a:ext uri="{FF2B5EF4-FFF2-40B4-BE49-F238E27FC236}">
                <a16:creationId xmlns:a16="http://schemas.microsoft.com/office/drawing/2014/main" id="{D7948DEC-B6CD-4A03-B16B-0B3CF3B0A4AD}"/>
              </a:ext>
            </a:extLst>
          </p:cNvPr>
          <p:cNvPicPr>
            <a:picLocks noGrp="1" noChangeAspect="1"/>
          </p:cNvPicPr>
          <p:nvPr>
            <p:ph sz="half" idx="2"/>
          </p:nvPr>
        </p:nvPicPr>
        <p:blipFill rotWithShape="1">
          <a:blip r:embed="rId2"/>
          <a:srcRect l="7274" t="37328" r="70992" b="40778"/>
          <a:stretch/>
        </p:blipFill>
        <p:spPr>
          <a:xfrm>
            <a:off x="1293027" y="3243262"/>
            <a:ext cx="4069086" cy="2632605"/>
          </a:xfrm>
        </p:spPr>
      </p:pic>
      <p:sp>
        <p:nvSpPr>
          <p:cNvPr id="5" name="Text Placeholder 4">
            <a:extLst>
              <a:ext uri="{FF2B5EF4-FFF2-40B4-BE49-F238E27FC236}">
                <a16:creationId xmlns:a16="http://schemas.microsoft.com/office/drawing/2014/main" id="{02DFB575-BD65-4DFB-8A7F-691BBEE05E61}"/>
              </a:ext>
            </a:extLst>
          </p:cNvPr>
          <p:cNvSpPr>
            <a:spLocks noGrp="1"/>
          </p:cNvSpPr>
          <p:nvPr>
            <p:ph type="body" sz="quarter" idx="3"/>
          </p:nvPr>
        </p:nvSpPr>
        <p:spPr>
          <a:xfrm>
            <a:off x="5468645" y="2467992"/>
            <a:ext cx="5427957" cy="766803"/>
          </a:xfrm>
        </p:spPr>
        <p:txBody>
          <a:bodyPr/>
          <a:lstStyle/>
          <a:p>
            <a:r>
              <a:rPr lang="en-US" sz="2000" b="0" i="0" dirty="0">
                <a:solidFill>
                  <a:srgbClr val="030303"/>
                </a:solidFill>
                <a:effectLst/>
                <a:latin typeface="Times New Roman" panose="02020603050405020304" pitchFamily="18" charset="0"/>
                <a:cs typeface="Times New Roman" panose="02020603050405020304" pitchFamily="18" charset="0"/>
              </a:rPr>
              <a:t>Naive Bayes Theorem &amp; Naive Bayes Classification</a:t>
            </a:r>
            <a:endParaRPr lang="en-IN" sz="2000" dirty="0">
              <a:latin typeface="Times New Roman" panose="02020603050405020304" pitchFamily="18" charset="0"/>
              <a:cs typeface="Times New Roman" panose="02020603050405020304" pitchFamily="18" charset="0"/>
            </a:endParaRPr>
          </a:p>
        </p:txBody>
      </p:sp>
      <p:pic>
        <p:nvPicPr>
          <p:cNvPr id="10" name="Content Placeholder 9">
            <a:extLst>
              <a:ext uri="{FF2B5EF4-FFF2-40B4-BE49-F238E27FC236}">
                <a16:creationId xmlns:a16="http://schemas.microsoft.com/office/drawing/2014/main" id="{2411051D-05C0-493B-8EA8-16BA58F1437A}"/>
              </a:ext>
            </a:extLst>
          </p:cNvPr>
          <p:cNvPicPr>
            <a:picLocks noGrp="1" noChangeAspect="1"/>
          </p:cNvPicPr>
          <p:nvPr>
            <p:ph sz="quarter" idx="4"/>
          </p:nvPr>
        </p:nvPicPr>
        <p:blipFill rotWithShape="1">
          <a:blip r:embed="rId3"/>
          <a:srcRect l="7727" t="35979" r="49976" b="39062"/>
          <a:stretch/>
        </p:blipFill>
        <p:spPr>
          <a:xfrm>
            <a:off x="5468645" y="3243262"/>
            <a:ext cx="5888865" cy="2632605"/>
          </a:xfrm>
        </p:spPr>
      </p:pic>
    </p:spTree>
    <p:extLst>
      <p:ext uri="{BB962C8B-B14F-4D97-AF65-F5344CB8AC3E}">
        <p14:creationId xmlns:p14="http://schemas.microsoft.com/office/powerpoint/2010/main" val="2251515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3889E-C2F1-43B7-95EB-93C271579EE1}"/>
              </a:ext>
            </a:extLst>
          </p:cNvPr>
          <p:cNvSpPr>
            <a:spLocks noGrp="1"/>
          </p:cNvSpPr>
          <p:nvPr>
            <p:ph type="title"/>
          </p:nvPr>
        </p:nvSpPr>
        <p:spPr/>
        <p:txBody>
          <a:bodyPr>
            <a:normAutofit/>
          </a:bodyPr>
          <a:lstStyle/>
          <a:p>
            <a:r>
              <a:rPr lang="en-US" b="0" i="0" dirty="0">
                <a:solidFill>
                  <a:srgbClr val="222222"/>
                </a:solidFill>
                <a:effectLst/>
                <a:latin typeface="times new roman" panose="02020603050405020304" pitchFamily="18" charset="0"/>
              </a:rPr>
              <a:t>Current System and its limitations</a:t>
            </a:r>
            <a:endParaRPr lang="en-IN" dirty="0"/>
          </a:p>
        </p:txBody>
      </p:sp>
      <p:sp>
        <p:nvSpPr>
          <p:cNvPr id="3" name="Content Placeholder 2">
            <a:extLst>
              <a:ext uri="{FF2B5EF4-FFF2-40B4-BE49-F238E27FC236}">
                <a16:creationId xmlns:a16="http://schemas.microsoft.com/office/drawing/2014/main" id="{B3F194F7-2F10-4471-A269-863D5FDBA4A9}"/>
              </a:ext>
            </a:extLst>
          </p:cNvPr>
          <p:cNvSpPr>
            <a:spLocks noGrp="1"/>
          </p:cNvSpPr>
          <p:nvPr>
            <p:ph sz="half" idx="1"/>
          </p:nvPr>
        </p:nvSpPr>
        <p:spPr/>
        <p:txBody>
          <a:bodyPr>
            <a:normAutofit fontScale="47500" lnSpcReduction="20000"/>
          </a:bodyPr>
          <a:lstStyle/>
          <a:p>
            <a:r>
              <a:rPr lang="en-US" sz="3300" b="0" i="0" dirty="0">
                <a:solidFill>
                  <a:schemeClr val="tx1"/>
                </a:solidFill>
                <a:effectLst/>
                <a:latin typeface="Times New Roman" panose="02020603050405020304" pitchFamily="18" charset="0"/>
                <a:cs typeface="Times New Roman" panose="02020603050405020304" pitchFamily="18" charset="0"/>
              </a:rPr>
              <a:t>Getting a loan is time consuming and often requires a lot of patience. From incomplete information to missing documents, your loan might be out on hold for numerous reasons.</a:t>
            </a:r>
          </a:p>
          <a:p>
            <a:r>
              <a:rPr lang="en-US" sz="3300" b="0" i="0" dirty="0">
                <a:solidFill>
                  <a:schemeClr val="tx1"/>
                </a:solidFill>
                <a:effectLst/>
                <a:latin typeface="Times New Roman" panose="02020603050405020304" pitchFamily="18" charset="0"/>
                <a:cs typeface="Times New Roman" panose="02020603050405020304" pitchFamily="18" charset="0"/>
              </a:rPr>
              <a:t>Though banks offer pre-approved loans and other features like applying for a loan through net banking, none of these offers eliminate the need for document submission, verification, and other such requirements that are mandatory.</a:t>
            </a:r>
          </a:p>
          <a:p>
            <a:r>
              <a:rPr lang="en-IN" sz="3300" dirty="0">
                <a:latin typeface="Times New Roman" panose="02020603050405020304" pitchFamily="18" charset="0"/>
                <a:cs typeface="Times New Roman" panose="02020603050405020304" pitchFamily="18" charset="0"/>
              </a:rPr>
              <a:t>This time consuming process can be avoided by developing a system that can predict whether a person can be eligible for loan based on information filled in loan application form which has all criteria for validating the eligibility.</a:t>
            </a:r>
          </a:p>
          <a:p>
            <a:pPr marL="514350" indent="-514350">
              <a:buFont typeface="+mj-lt"/>
              <a:buAutoNum type="arabicPeriod"/>
            </a:pPr>
            <a:endParaRPr lang="en-IN" dirty="0">
              <a:latin typeface="Times New Roman" panose="02020603050405020304" pitchFamily="18" charset="0"/>
              <a:cs typeface="Times New Roman" panose="02020603050405020304" pitchFamily="18" charset="0"/>
            </a:endParaRPr>
          </a:p>
        </p:txBody>
      </p:sp>
      <p:pic>
        <p:nvPicPr>
          <p:cNvPr id="10" name="Picture 2" descr="Home Loan Process in 2021 [Simplified Home Loan Application Process]">
            <a:extLst>
              <a:ext uri="{FF2B5EF4-FFF2-40B4-BE49-F238E27FC236}">
                <a16:creationId xmlns:a16="http://schemas.microsoft.com/office/drawing/2014/main" id="{DDB3CC83-CE41-4BDB-BE52-474A04FB1B05}"/>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t="56532" b="3949"/>
          <a:stretch/>
        </p:blipFill>
        <p:spPr bwMode="auto">
          <a:xfrm>
            <a:off x="8790666" y="3684186"/>
            <a:ext cx="2481355" cy="237775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Home Loan Process in 2021 [Simplified Home Loan Application Process]">
            <a:extLst>
              <a:ext uri="{FF2B5EF4-FFF2-40B4-BE49-F238E27FC236}">
                <a16:creationId xmlns:a16="http://schemas.microsoft.com/office/drawing/2014/main" id="{CA96FD2F-FD57-4D66-A03F-7BA2AFB633A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4320" b="43468"/>
          <a:stretch/>
        </p:blipFill>
        <p:spPr bwMode="auto">
          <a:xfrm>
            <a:off x="6309311" y="2495310"/>
            <a:ext cx="2481355" cy="23777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7349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1B3C0-7140-4CB3-8FF3-DBFB124DF841}"/>
              </a:ext>
            </a:extLst>
          </p:cNvPr>
          <p:cNvSpPr>
            <a:spLocks noGrp="1"/>
          </p:cNvSpPr>
          <p:nvPr>
            <p:ph type="title"/>
          </p:nvPr>
        </p:nvSpPr>
        <p:spPr/>
        <p:txBody>
          <a:bodyPr>
            <a:normAutofit fontScale="90000"/>
          </a:bodyPr>
          <a:lstStyle/>
          <a:p>
            <a:r>
              <a:rPr lang="en-US" b="0" i="0" dirty="0">
                <a:solidFill>
                  <a:srgbClr val="222222"/>
                </a:solidFill>
                <a:effectLst/>
                <a:latin typeface="times new roman" panose="02020603050405020304" pitchFamily="18" charset="0"/>
              </a:rPr>
              <a:t>Proposed System and Scope of the System.</a:t>
            </a:r>
            <a:endParaRPr lang="en-IN" dirty="0"/>
          </a:p>
        </p:txBody>
      </p:sp>
      <p:sp>
        <p:nvSpPr>
          <p:cNvPr id="3" name="Content Placeholder 2">
            <a:extLst>
              <a:ext uri="{FF2B5EF4-FFF2-40B4-BE49-F238E27FC236}">
                <a16:creationId xmlns:a16="http://schemas.microsoft.com/office/drawing/2014/main" id="{5CF26F0F-AD2A-41B7-A227-B3D21AD9AEB4}"/>
              </a:ext>
            </a:extLst>
          </p:cNvPr>
          <p:cNvSpPr>
            <a:spLocks noGrp="1"/>
          </p:cNvSpPr>
          <p:nvPr>
            <p:ph idx="1"/>
          </p:nvPr>
        </p:nvSpPr>
        <p:spPr/>
        <p:txBody>
          <a:bodyPr>
            <a:normAutofit/>
          </a:bodyPr>
          <a:lstStyle/>
          <a:p>
            <a:pPr lvl="1"/>
            <a:r>
              <a:rPr lang="en-US" dirty="0">
                <a:latin typeface="Times New Roman" panose="02020603050405020304" pitchFamily="18" charset="0"/>
                <a:cs typeface="Times New Roman" panose="02020603050405020304" pitchFamily="18" charset="0"/>
              </a:rPr>
              <a:t>The proposed model focuses on predicting the credibility of customers for loan repayment by analyzing their behavior. </a:t>
            </a:r>
          </a:p>
          <a:p>
            <a:pPr lvl="1"/>
            <a:r>
              <a:rPr lang="en-US" dirty="0">
                <a:latin typeface="Times New Roman" panose="02020603050405020304" pitchFamily="18" charset="0"/>
                <a:cs typeface="Times New Roman" panose="02020603050405020304" pitchFamily="18" charset="0"/>
              </a:rPr>
              <a:t>The input to the model is the customer behavior collected. </a:t>
            </a:r>
          </a:p>
          <a:p>
            <a:pPr lvl="1"/>
            <a:r>
              <a:rPr lang="en-US" dirty="0">
                <a:latin typeface="Times New Roman" panose="02020603050405020304" pitchFamily="18" charset="0"/>
                <a:cs typeface="Times New Roman" panose="02020603050405020304" pitchFamily="18" charset="0"/>
              </a:rPr>
              <a:t>On the output from the classifier, decision on whether to approve or reject the customer request can be made. </a:t>
            </a:r>
          </a:p>
          <a:p>
            <a:pPr lvl="1"/>
            <a:r>
              <a:rPr lang="en-US" dirty="0">
                <a:latin typeface="Times New Roman" panose="02020603050405020304" pitchFamily="18" charset="0"/>
                <a:cs typeface="Times New Roman" panose="02020603050405020304" pitchFamily="18" charset="0"/>
              </a:rPr>
              <a:t>Using different data analytics tools loan prediction and there severity can be forecasted. In this process it is required to train the data using different algorithms and then compare user data with trained data to predict the nature of loan.</a:t>
            </a:r>
          </a:p>
          <a:p>
            <a:endParaRPr lang="en-US" dirty="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9425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4C772-5DE1-4F43-A441-BDEFAC5F53EC}"/>
              </a:ext>
            </a:extLst>
          </p:cNvPr>
          <p:cNvSpPr>
            <a:spLocks noGrp="1"/>
          </p:cNvSpPr>
          <p:nvPr>
            <p:ph type="title"/>
          </p:nvPr>
        </p:nvSpPr>
        <p:spPr/>
        <p:txBody>
          <a:bodyPr>
            <a:normAutofit fontScale="90000"/>
          </a:bodyPr>
          <a:lstStyle/>
          <a:p>
            <a:r>
              <a:rPr lang="en-US" b="0" i="0" dirty="0">
                <a:solidFill>
                  <a:srgbClr val="222222"/>
                </a:solidFill>
                <a:effectLst/>
                <a:latin typeface="times new roman" panose="02020603050405020304" pitchFamily="18" charset="0"/>
              </a:rPr>
              <a:t>Proposed System and Scope of the System.</a:t>
            </a:r>
            <a:endParaRPr lang="en-IN" dirty="0"/>
          </a:p>
        </p:txBody>
      </p:sp>
      <p:sp>
        <p:nvSpPr>
          <p:cNvPr id="3" name="Content Placeholder 2">
            <a:extLst>
              <a:ext uri="{FF2B5EF4-FFF2-40B4-BE49-F238E27FC236}">
                <a16:creationId xmlns:a16="http://schemas.microsoft.com/office/drawing/2014/main" id="{8B968EEF-840D-4B1C-826F-48733CE64CEE}"/>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There have been numbers cases of computer glitches, errors in content and most important weight of features is fixed in automated prediction system, So in the near future this software could be made more secure, reliable and dynamic weight adjustment .</a:t>
            </a:r>
          </a:p>
          <a:p>
            <a:r>
              <a:rPr lang="en-US" sz="2000" dirty="0">
                <a:latin typeface="Times New Roman" panose="02020603050405020304" pitchFamily="18" charset="0"/>
                <a:cs typeface="Times New Roman" panose="02020603050405020304" pitchFamily="18" charset="0"/>
              </a:rPr>
              <a:t>In near future this module of prediction can be integrate with the module of automated processing system. </a:t>
            </a:r>
          </a:p>
          <a:p>
            <a:r>
              <a:rPr lang="en-US" sz="2000" dirty="0">
                <a:latin typeface="Times New Roman" panose="02020603050405020304" pitchFamily="18" charset="0"/>
                <a:cs typeface="Times New Roman" panose="02020603050405020304" pitchFamily="18" charset="0"/>
              </a:rPr>
              <a:t>The system is trained on old training dataset in future software can be made such that new testing date should also take part in training data after some fix time. </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957033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2572</TotalTime>
  <Words>1003</Words>
  <Application>Microsoft Office PowerPoint</Application>
  <PresentationFormat>Widescreen</PresentationFormat>
  <Paragraphs>70</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Garamond</vt:lpstr>
      <vt:lpstr>Roboto</vt:lpstr>
      <vt:lpstr>times new roman</vt:lpstr>
      <vt:lpstr>times new roman</vt:lpstr>
      <vt:lpstr>Wingdings</vt:lpstr>
      <vt:lpstr>Organic</vt:lpstr>
      <vt:lpstr>PowerPoint Presentation</vt:lpstr>
      <vt:lpstr>Introduction</vt:lpstr>
      <vt:lpstr>Background Theory and Problem Statement</vt:lpstr>
      <vt:lpstr>Background Theory and Problem Statement</vt:lpstr>
      <vt:lpstr>Background Theory and Problem Statement</vt:lpstr>
      <vt:lpstr>Background Theory and Problem Statement (Algorithms For Loan Eligibility Prediction Project)</vt:lpstr>
      <vt:lpstr>Current System and its limitations</vt:lpstr>
      <vt:lpstr>Proposed System and Scope of the System.</vt:lpstr>
      <vt:lpstr>Proposed System and Scope of the System.</vt:lpstr>
      <vt:lpstr>REQUIRMENT GATHERING TECHNIQUE USED</vt:lpstr>
      <vt:lpstr>Hardware and Software Requirements</vt:lpstr>
      <vt:lpstr>CONCLUSION</vt:lpstr>
      <vt:lpstr>ROLES AND REPONSIBILITY OF TEAM MEMBERS</vt:lpstr>
      <vt:lpstr>References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 Patel</dc:creator>
  <cp:lastModifiedBy>19DCS094 MOSAMI PATEL</cp:lastModifiedBy>
  <cp:revision>89</cp:revision>
  <dcterms:created xsi:type="dcterms:W3CDTF">2020-09-21T05:36:05Z</dcterms:created>
  <dcterms:modified xsi:type="dcterms:W3CDTF">2021-03-24T16:57:31Z</dcterms:modified>
</cp:coreProperties>
</file>

<file path=docProps/thumbnail.jpeg>
</file>